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
  </p:notesMasterIdLst>
  <p:sldIdLst>
    <p:sldId id="263" r:id="rId2"/>
  </p:sldIdLst>
  <p:sldSz cx="32918400" cy="21945600"/>
  <p:notesSz cx="6858000" cy="9144000"/>
  <p:embeddedFontLst>
    <p:embeddedFont>
      <p:font typeface="Domine" panose="02010600030101010101" charset="0"/>
      <p:regular r:id="rId4"/>
    </p:embeddedFont>
    <p:embeddedFont>
      <p:font typeface="Montserrat Extra Bold" panose="02010600030101010101" charset="0"/>
      <p:bold r:id="rId5"/>
    </p:embeddedFont>
    <p:embeddedFont>
      <p:font typeface="等线" panose="02010600030101010101" pitchFamily="2" charset="-122"/>
      <p:regular r:id="rId6"/>
      <p:bold r:id="rId7"/>
    </p:embeddedFont>
  </p:embeddedFontLst>
  <p:custDataLst>
    <p:tags r:id="rId8"/>
  </p:custDataLst>
  <p:defaultTextStyle>
    <a:defPPr>
      <a:defRPr lang="en-US"/>
    </a:defPPr>
    <a:lvl1pPr marL="0" algn="l" defTabSz="3132837" rtl="0" eaLnBrk="1" latinLnBrk="0" hangingPunct="1">
      <a:defRPr sz="6209" kern="1200">
        <a:solidFill>
          <a:schemeClr val="tx1"/>
        </a:solidFill>
        <a:latin typeface="+mn-lt"/>
        <a:ea typeface="+mn-ea"/>
        <a:cs typeface="+mn-cs"/>
      </a:defRPr>
    </a:lvl1pPr>
    <a:lvl2pPr marL="1566419" algn="l" defTabSz="3132837" rtl="0" eaLnBrk="1" latinLnBrk="0" hangingPunct="1">
      <a:defRPr sz="6209" kern="1200">
        <a:solidFill>
          <a:schemeClr val="tx1"/>
        </a:solidFill>
        <a:latin typeface="+mn-lt"/>
        <a:ea typeface="+mn-ea"/>
        <a:cs typeface="+mn-cs"/>
      </a:defRPr>
    </a:lvl2pPr>
    <a:lvl3pPr marL="3132837" algn="l" defTabSz="3132837" rtl="0" eaLnBrk="1" latinLnBrk="0" hangingPunct="1">
      <a:defRPr sz="6209" kern="1200">
        <a:solidFill>
          <a:schemeClr val="tx1"/>
        </a:solidFill>
        <a:latin typeface="+mn-lt"/>
        <a:ea typeface="+mn-ea"/>
        <a:cs typeface="+mn-cs"/>
      </a:defRPr>
    </a:lvl3pPr>
    <a:lvl4pPr marL="4699258" algn="l" defTabSz="3132837" rtl="0" eaLnBrk="1" latinLnBrk="0" hangingPunct="1">
      <a:defRPr sz="6209" kern="1200">
        <a:solidFill>
          <a:schemeClr val="tx1"/>
        </a:solidFill>
        <a:latin typeface="+mn-lt"/>
        <a:ea typeface="+mn-ea"/>
        <a:cs typeface="+mn-cs"/>
      </a:defRPr>
    </a:lvl4pPr>
    <a:lvl5pPr marL="6265677" algn="l" defTabSz="3132837" rtl="0" eaLnBrk="1" latinLnBrk="0" hangingPunct="1">
      <a:defRPr sz="6209" kern="1200">
        <a:solidFill>
          <a:schemeClr val="tx1"/>
        </a:solidFill>
        <a:latin typeface="+mn-lt"/>
        <a:ea typeface="+mn-ea"/>
        <a:cs typeface="+mn-cs"/>
      </a:defRPr>
    </a:lvl5pPr>
    <a:lvl6pPr marL="7832096" algn="l" defTabSz="3132837" rtl="0" eaLnBrk="1" latinLnBrk="0" hangingPunct="1">
      <a:defRPr sz="6209" kern="1200">
        <a:solidFill>
          <a:schemeClr val="tx1"/>
        </a:solidFill>
        <a:latin typeface="+mn-lt"/>
        <a:ea typeface="+mn-ea"/>
        <a:cs typeface="+mn-cs"/>
      </a:defRPr>
    </a:lvl6pPr>
    <a:lvl7pPr marL="9398515" algn="l" defTabSz="3132837" rtl="0" eaLnBrk="1" latinLnBrk="0" hangingPunct="1">
      <a:defRPr sz="6209" kern="1200">
        <a:solidFill>
          <a:schemeClr val="tx1"/>
        </a:solidFill>
        <a:latin typeface="+mn-lt"/>
        <a:ea typeface="+mn-ea"/>
        <a:cs typeface="+mn-cs"/>
      </a:defRPr>
    </a:lvl7pPr>
    <a:lvl8pPr marL="10964932" algn="l" defTabSz="3132837" rtl="0" eaLnBrk="1" latinLnBrk="0" hangingPunct="1">
      <a:defRPr sz="6209" kern="1200">
        <a:solidFill>
          <a:schemeClr val="tx1"/>
        </a:solidFill>
        <a:latin typeface="+mn-lt"/>
        <a:ea typeface="+mn-ea"/>
        <a:cs typeface="+mn-cs"/>
      </a:defRPr>
    </a:lvl8pPr>
    <a:lvl9pPr marL="12531353" algn="l" defTabSz="3132837" rtl="0" eaLnBrk="1" latinLnBrk="0" hangingPunct="1">
      <a:defRPr sz="620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608" userDrawn="1">
          <p15:clr>
            <a:srgbClr val="A4A3A4"/>
          </p15:clr>
        </p15:guide>
        <p15:guide id="2" pos="7776" userDrawn="1">
          <p15:clr>
            <a:srgbClr val="A4A3A4"/>
          </p15:clr>
        </p15:guide>
        <p15:guide id="3" orient="horz" pos="6912" userDrawn="1">
          <p15:clr>
            <a:srgbClr val="A4A3A4"/>
          </p15:clr>
        </p15:guide>
        <p15:guide id="4"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65" autoAdjust="0"/>
    <p:restoredTop sz="93519" autoAdjust="0"/>
  </p:normalViewPr>
  <p:slideViewPr>
    <p:cSldViewPr snapToGrid="0">
      <p:cViewPr>
        <p:scale>
          <a:sx n="40" d="100"/>
          <a:sy n="40" d="100"/>
        </p:scale>
        <p:origin x="1262" y="-115"/>
      </p:cViewPr>
      <p:guideLst>
        <p:guide orient="horz" pos="4608"/>
        <p:guide pos="7776"/>
        <p:guide orient="horz" pos="6912"/>
        <p:guide pos="10368"/>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heme" Target="theme/theme1.xml"/><Relationship Id="rId5" Type="http://schemas.openxmlformats.org/officeDocument/2006/relationships/font" Target="fonts/font2.fntdata"/><Relationship Id="rId10"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defPPr>
              <a:defRPr kern="1200"/>
            </a:defPPr>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defPPr>
              <a:defRPr kern="1200"/>
            </a:defPPr>
            <a:lvl1pPr algn="r">
              <a:defRPr sz="1200"/>
            </a:lvl1pPr>
          </a:lstStyle>
          <a:p>
            <a:fld id="{7B0E8FA9-8B5F-4493-A208-FBBD06A1EBF4}" type="datetimeFigureOut">
              <a:rPr lang="en-US" smtClean="0"/>
              <a:t>4/24/2024</a:t>
            </a:fld>
            <a:endParaRPr lang="en-US"/>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defPPr>
              <a:defRPr kern="1200"/>
            </a:defPPr>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defPPr>
              <a:defRPr kern="1200"/>
            </a:defPPr>
            <a:lvl1pPr algn="r">
              <a:defRPr sz="1200"/>
            </a:lvl1pPr>
          </a:lstStyle>
          <a:p>
            <a:fld id="{CD15AFD9-35F1-4A8D-8AD3-EDB948176196}" type="slidenum">
              <a:rPr lang="en-US" smtClean="0"/>
              <a:t>‹#›</a:t>
            </a:fld>
            <a:endParaRPr lang="en-US"/>
          </a:p>
        </p:txBody>
      </p:sp>
    </p:spTree>
    <p:extLst>
      <p:ext uri="{BB962C8B-B14F-4D97-AF65-F5344CB8AC3E}">
        <p14:creationId xmlns:p14="http://schemas.microsoft.com/office/powerpoint/2010/main" val="2095315684"/>
      </p:ext>
    </p:extLst>
  </p:cSld>
  <p:clrMap bg1="lt1" tx1="dk1" bg2="lt2" tx2="dk2" accent1="accent1" accent2="accent2" accent3="accent3" accent4="accent4" accent5="accent5" accent6="accent6" hlink="hlink" folHlink="folHlink"/>
  <p:notesStyle>
    <a:lvl1pPr marL="0" algn="l" defTabSz="3132837" rtl="0" eaLnBrk="1" latinLnBrk="0" hangingPunct="1">
      <a:defRPr sz="4070" kern="1200">
        <a:solidFill>
          <a:schemeClr val="tx1"/>
        </a:solidFill>
        <a:latin typeface="+mn-lt"/>
        <a:ea typeface="+mn-ea"/>
        <a:cs typeface="+mn-cs"/>
      </a:defRPr>
    </a:lvl1pPr>
    <a:lvl2pPr marL="1566419" algn="l" defTabSz="3132837" rtl="0" eaLnBrk="1" latinLnBrk="0" hangingPunct="1">
      <a:defRPr sz="4070" kern="1200">
        <a:solidFill>
          <a:schemeClr val="tx1"/>
        </a:solidFill>
        <a:latin typeface="+mn-lt"/>
        <a:ea typeface="+mn-ea"/>
        <a:cs typeface="+mn-cs"/>
      </a:defRPr>
    </a:lvl2pPr>
    <a:lvl3pPr marL="3132837" algn="l" defTabSz="3132837" rtl="0" eaLnBrk="1" latinLnBrk="0" hangingPunct="1">
      <a:defRPr sz="4070" kern="1200">
        <a:solidFill>
          <a:schemeClr val="tx1"/>
        </a:solidFill>
        <a:latin typeface="+mn-lt"/>
        <a:ea typeface="+mn-ea"/>
        <a:cs typeface="+mn-cs"/>
      </a:defRPr>
    </a:lvl3pPr>
    <a:lvl4pPr marL="4699258" algn="l" defTabSz="3132837" rtl="0" eaLnBrk="1" latinLnBrk="0" hangingPunct="1">
      <a:defRPr sz="4070" kern="1200">
        <a:solidFill>
          <a:schemeClr val="tx1"/>
        </a:solidFill>
        <a:latin typeface="+mn-lt"/>
        <a:ea typeface="+mn-ea"/>
        <a:cs typeface="+mn-cs"/>
      </a:defRPr>
    </a:lvl4pPr>
    <a:lvl5pPr marL="6265677" algn="l" defTabSz="3132837" rtl="0" eaLnBrk="1" latinLnBrk="0" hangingPunct="1">
      <a:defRPr sz="4070" kern="1200">
        <a:solidFill>
          <a:schemeClr val="tx1"/>
        </a:solidFill>
        <a:latin typeface="+mn-lt"/>
        <a:ea typeface="+mn-ea"/>
        <a:cs typeface="+mn-cs"/>
      </a:defRPr>
    </a:lvl5pPr>
    <a:lvl6pPr marL="7832096" algn="l" defTabSz="3132837" rtl="0" eaLnBrk="1" latinLnBrk="0" hangingPunct="1">
      <a:defRPr sz="4070" kern="1200">
        <a:solidFill>
          <a:schemeClr val="tx1"/>
        </a:solidFill>
        <a:latin typeface="+mn-lt"/>
        <a:ea typeface="+mn-ea"/>
        <a:cs typeface="+mn-cs"/>
      </a:defRPr>
    </a:lvl6pPr>
    <a:lvl7pPr marL="9398515" algn="l" defTabSz="3132837" rtl="0" eaLnBrk="1" latinLnBrk="0" hangingPunct="1">
      <a:defRPr sz="4070" kern="1200">
        <a:solidFill>
          <a:schemeClr val="tx1"/>
        </a:solidFill>
        <a:latin typeface="+mn-lt"/>
        <a:ea typeface="+mn-ea"/>
        <a:cs typeface="+mn-cs"/>
      </a:defRPr>
    </a:lvl7pPr>
    <a:lvl8pPr marL="10964932" algn="l" defTabSz="3132837" rtl="0" eaLnBrk="1" latinLnBrk="0" hangingPunct="1">
      <a:defRPr sz="4070" kern="1200">
        <a:solidFill>
          <a:schemeClr val="tx1"/>
        </a:solidFill>
        <a:latin typeface="+mn-lt"/>
        <a:ea typeface="+mn-ea"/>
        <a:cs typeface="+mn-cs"/>
      </a:defRPr>
    </a:lvl8pPr>
    <a:lvl9pPr marL="12531353" algn="l" defTabSz="3132837" rtl="0" eaLnBrk="1" latinLnBrk="0" hangingPunct="1">
      <a:defRPr sz="407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96767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9462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New picture"/>
          <p:cNvPicPr/>
          <p:nvPr/>
        </p:nvPicPr>
        <p:blipFill>
          <a:blip r:embed="rId4"/>
          <a:stretch>
            <a:fillRect/>
          </a:stretch>
        </p:blipFill>
        <p:spPr>
          <a:xfrm rot="16200000">
            <a:off x="-11074400" y="10972800"/>
            <a:ext cx="14274800" cy="3937000"/>
          </a:xfrm>
          <a:prstGeom prst="rect">
            <a:avLst/>
          </a:prstGeom>
        </p:spPr>
      </p:pic>
      <p:pic>
        <p:nvPicPr>
          <p:cNvPr id="3" name="New picture"/>
          <p:cNvPicPr/>
          <p:nvPr/>
        </p:nvPicPr>
        <p:blipFill>
          <a:blip r:embed="rId4"/>
          <a:stretch>
            <a:fillRect/>
          </a:stretch>
        </p:blipFill>
        <p:spPr>
          <a:xfrm rot="5400000">
            <a:off x="29718000" y="10972800"/>
            <a:ext cx="14274800" cy="3937000"/>
          </a:xfrm>
          <a:prstGeom prst="rect">
            <a:avLst/>
          </a:prstGeom>
        </p:spPr>
      </p:pic>
      <p:pic>
        <p:nvPicPr>
          <p:cNvPr id="4" name="New picture"/>
          <p:cNvPicPr/>
          <p:nvPr/>
        </p:nvPicPr>
        <p:blipFill>
          <a:blip r:embed="rId5"/>
          <a:stretch>
            <a:fillRect/>
          </a:stretch>
        </p:blipFill>
        <p:spPr>
          <a:xfrm>
            <a:off x="1460500" y="22453600"/>
            <a:ext cx="29997400" cy="1447800"/>
          </a:xfrm>
          <a:prstGeom prst="rect">
            <a:avLst/>
          </a:prstGeom>
        </p:spPr>
      </p:pic>
      <p:sp>
        <p:nvSpPr>
          <p:cNvPr id="5" name="New shape"/>
          <p:cNvSpPr/>
          <p:nvPr/>
        </p:nvSpPr>
        <p:spPr>
          <a:xfrm>
            <a:off x="1460500" y="230251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assessingslate  Size: 36x24</a:t>
            </a:r>
          </a:p>
        </p:txBody>
      </p:sp>
    </p:spTree>
    <p:extLst>
      <p:ext uri="{BB962C8B-B14F-4D97-AF65-F5344CB8AC3E}">
        <p14:creationId xmlns:p14="http://schemas.microsoft.com/office/powerpoint/2010/main" val="2054342921"/>
      </p:ext>
    </p:extLst>
  </p:cSld>
  <p:clrMap bg1="lt1" tx1="dk1" bg2="lt2" tx2="dk2" accent1="accent1" accent2="accent2" accent3="accent3" accent4="accent4" accent5="accent5" accent6="accent6" hlink="hlink" folHlink="folHlink"/>
  <p:sldLayoutIdLst>
    <p:sldLayoutId id="2147483679" r:id="rId1"/>
    <p:sldLayoutId id="2147483680" r:id="rId2"/>
  </p:sldLayoutIdLst>
  <p:transition/>
  <p:txStyles>
    <p:titleStyle>
      <a:defPPr>
        <a:defRPr kern="1200"/>
      </a:defPPr>
      <a:lvl1pPr algn="ctr" defTabSz="2926312" rtl="0" eaLnBrk="1" latinLnBrk="0" hangingPunct="1">
        <a:spcBef>
          <a:spcPct val="0"/>
        </a:spcBef>
        <a:buNone/>
        <a:defRPr sz="8934" kern="1200">
          <a:solidFill>
            <a:schemeClr val="tx1"/>
          </a:solidFill>
          <a:latin typeface="+mj-lt"/>
          <a:ea typeface="+mj-ea"/>
          <a:cs typeface="+mj-cs"/>
        </a:defRPr>
      </a:lvl1pPr>
    </p:titleStyle>
    <p:bodyStyle>
      <a:defPPr>
        <a:defRPr kern="1200"/>
      </a:defPPr>
      <a:lvl1pPr marL="0" indent="0" algn="l" defTabSz="2926312" rtl="0" eaLnBrk="1" latinLnBrk="0" hangingPunct="1">
        <a:spcBef>
          <a:spcPct val="20000"/>
        </a:spcBef>
        <a:buFont typeface="Arial" pitchFamily="34" charset="0"/>
        <a:buNone/>
        <a:defRPr sz="8934" kern="1200">
          <a:solidFill>
            <a:schemeClr val="tx1"/>
          </a:solidFill>
          <a:latin typeface="+mn-lt"/>
          <a:ea typeface="+mn-ea"/>
          <a:cs typeface="+mn-cs"/>
        </a:defRPr>
      </a:lvl1pPr>
      <a:lvl2pPr marL="2377629" indent="-914473" algn="l" defTabSz="2926312" rtl="0" eaLnBrk="1" latinLnBrk="0" hangingPunct="1">
        <a:spcBef>
          <a:spcPct val="20000"/>
        </a:spcBef>
        <a:buFont typeface="Arial" pitchFamily="34" charset="0"/>
        <a:buChar char="–"/>
        <a:defRPr sz="8934" kern="1200">
          <a:solidFill>
            <a:schemeClr val="tx1"/>
          </a:solidFill>
          <a:latin typeface="+mn-lt"/>
          <a:ea typeface="+mn-ea"/>
          <a:cs typeface="+mn-cs"/>
        </a:defRPr>
      </a:lvl2pPr>
      <a:lvl3pPr marL="3657890" indent="-731578" algn="l" defTabSz="2926312" rtl="0" eaLnBrk="1" latinLnBrk="0" hangingPunct="1">
        <a:spcBef>
          <a:spcPct val="20000"/>
        </a:spcBef>
        <a:buFont typeface="Arial" pitchFamily="34" charset="0"/>
        <a:buChar char="•"/>
        <a:defRPr sz="7668" kern="1200">
          <a:solidFill>
            <a:schemeClr val="tx1"/>
          </a:solidFill>
          <a:latin typeface="+mn-lt"/>
          <a:ea typeface="+mn-ea"/>
          <a:cs typeface="+mn-cs"/>
        </a:defRPr>
      </a:lvl3pPr>
      <a:lvl4pPr marL="5121045"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4pPr>
      <a:lvl5pPr marL="6584201"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5pPr>
      <a:lvl6pPr marL="8047356"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6pPr>
      <a:lvl7pPr marL="9510513"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7pPr>
      <a:lvl8pPr marL="10973669"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8pPr>
      <a:lvl9pPr marL="12436824"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9pPr>
    </p:bodyStyle>
    <p:otherStyle>
      <a:defPPr>
        <a:defRPr lang="en-US"/>
      </a:defPPr>
      <a:lvl1pPr marL="0" algn="l" defTabSz="2926312" rtl="0" eaLnBrk="1" latinLnBrk="0" hangingPunct="1">
        <a:defRPr sz="5800" kern="1200">
          <a:solidFill>
            <a:schemeClr val="tx1"/>
          </a:solidFill>
          <a:latin typeface="+mn-lt"/>
          <a:ea typeface="+mn-ea"/>
          <a:cs typeface="+mn-cs"/>
        </a:defRPr>
      </a:lvl1pPr>
      <a:lvl2pPr marL="1463155" algn="l" defTabSz="2926312" rtl="0" eaLnBrk="1" latinLnBrk="0" hangingPunct="1">
        <a:defRPr sz="5800" kern="1200">
          <a:solidFill>
            <a:schemeClr val="tx1"/>
          </a:solidFill>
          <a:latin typeface="+mn-lt"/>
          <a:ea typeface="+mn-ea"/>
          <a:cs typeface="+mn-cs"/>
        </a:defRPr>
      </a:lvl2pPr>
      <a:lvl3pPr marL="2926312" algn="l" defTabSz="2926312" rtl="0" eaLnBrk="1" latinLnBrk="0" hangingPunct="1">
        <a:defRPr sz="5800" kern="1200">
          <a:solidFill>
            <a:schemeClr val="tx1"/>
          </a:solidFill>
          <a:latin typeface="+mn-lt"/>
          <a:ea typeface="+mn-ea"/>
          <a:cs typeface="+mn-cs"/>
        </a:defRPr>
      </a:lvl3pPr>
      <a:lvl4pPr marL="4389467" algn="l" defTabSz="2926312" rtl="0" eaLnBrk="1" latinLnBrk="0" hangingPunct="1">
        <a:defRPr sz="5800" kern="1200">
          <a:solidFill>
            <a:schemeClr val="tx1"/>
          </a:solidFill>
          <a:latin typeface="+mn-lt"/>
          <a:ea typeface="+mn-ea"/>
          <a:cs typeface="+mn-cs"/>
        </a:defRPr>
      </a:lvl4pPr>
      <a:lvl5pPr marL="5852624" algn="l" defTabSz="2926312" rtl="0" eaLnBrk="1" latinLnBrk="0" hangingPunct="1">
        <a:defRPr sz="5800" kern="1200">
          <a:solidFill>
            <a:schemeClr val="tx1"/>
          </a:solidFill>
          <a:latin typeface="+mn-lt"/>
          <a:ea typeface="+mn-ea"/>
          <a:cs typeface="+mn-cs"/>
        </a:defRPr>
      </a:lvl5pPr>
      <a:lvl6pPr marL="7315779" algn="l" defTabSz="2926312" rtl="0" eaLnBrk="1" latinLnBrk="0" hangingPunct="1">
        <a:defRPr sz="5800" kern="1200">
          <a:solidFill>
            <a:schemeClr val="tx1"/>
          </a:solidFill>
          <a:latin typeface="+mn-lt"/>
          <a:ea typeface="+mn-ea"/>
          <a:cs typeface="+mn-cs"/>
        </a:defRPr>
      </a:lvl6pPr>
      <a:lvl7pPr marL="8778935" algn="l" defTabSz="2926312" rtl="0" eaLnBrk="1" latinLnBrk="0" hangingPunct="1">
        <a:defRPr sz="5800" kern="1200">
          <a:solidFill>
            <a:schemeClr val="tx1"/>
          </a:solidFill>
          <a:latin typeface="+mn-lt"/>
          <a:ea typeface="+mn-ea"/>
          <a:cs typeface="+mn-cs"/>
        </a:defRPr>
      </a:lvl7pPr>
      <a:lvl8pPr marL="10242090" algn="l" defTabSz="2926312" rtl="0" eaLnBrk="1" latinLnBrk="0" hangingPunct="1">
        <a:defRPr sz="5800" kern="1200">
          <a:solidFill>
            <a:schemeClr val="tx1"/>
          </a:solidFill>
          <a:latin typeface="+mn-lt"/>
          <a:ea typeface="+mn-ea"/>
          <a:cs typeface="+mn-cs"/>
        </a:defRPr>
      </a:lvl8pPr>
      <a:lvl9pPr marL="11705247" algn="l" defTabSz="2926312" rtl="0" eaLnBrk="1" latinLnBrk="0" hangingPunct="1">
        <a:defRPr sz="5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hyperlink" Target="https://tidesandcurrents.noaa.gov/" TargetMode="Externa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0" y="3"/>
            <a:ext cx="32918400" cy="4168061"/>
          </a:xfrm>
          <a:prstGeom prst="rect">
            <a:avLst/>
          </a:prstGeom>
          <a:solidFill>
            <a:srgbClr val="A0BEC8"/>
          </a:solidFill>
          <a:ln>
            <a:noFill/>
          </a:ln>
        </p:spPr>
        <p:style>
          <a:lnRef idx="2">
            <a:schemeClr val="accent1">
              <a:shade val="50000"/>
            </a:schemeClr>
          </a:lnRef>
          <a:fillRef idx="1">
            <a:schemeClr val="accent1"/>
          </a:fillRef>
          <a:effectRef idx="0">
            <a:schemeClr val="accent1"/>
          </a:effectRef>
          <a:fontRef idx="minor">
            <a:schemeClr val="lt1"/>
          </a:fontRef>
        </p:style>
        <p:txBody>
          <a:bodyPr lIns="85344" tIns="42672" rIns="85344" bIns="42672" rtlCol="0" anchor="ctr"/>
          <a:lstStyle>
            <a:defPPr>
              <a:defRPr kern="1200"/>
            </a:defPPr>
          </a:lstStyle>
          <a:p>
            <a:pPr algn="ctr"/>
            <a:endParaRPr lang="en-US" sz="4142"/>
          </a:p>
        </p:txBody>
      </p:sp>
      <p:sp>
        <p:nvSpPr>
          <p:cNvPr id="51" name="Title 11">
            <a:extLst>
              <a:ext uri="{FF2B5EF4-FFF2-40B4-BE49-F238E27FC236}">
                <a16:creationId xmlns:a16="http://schemas.microsoft.com/office/drawing/2014/main" id="{EE7A5C51-35F0-4B71-992D-43D344D16C04}"/>
              </a:ext>
            </a:extLst>
          </p:cNvPr>
          <p:cNvSpPr txBox="1"/>
          <p:nvPr/>
        </p:nvSpPr>
        <p:spPr>
          <a:xfrm>
            <a:off x="5170838" y="449176"/>
            <a:ext cx="23126700" cy="1831290"/>
          </a:xfrm>
          <a:prstGeom prst="rect">
            <a:avLst/>
          </a:prstGeom>
        </p:spPr>
        <p:txBody>
          <a:bodyPr lIns="85344" tIns="42672" rIns="85344" bIns="42672"/>
          <a:lstStyle>
            <a:defPPr>
              <a:defRPr kern="1200"/>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6600" b="1" dirty="0">
                <a:solidFill>
                  <a:schemeClr val="bg1"/>
                </a:solidFill>
                <a:latin typeface="Montserrat Extra Bold" panose="00000900000000000000" pitchFamily="50" charset="0"/>
              </a:rPr>
              <a:t>Comparative Analysis of Models for Predicting Coastal Water Levels in California</a:t>
            </a:r>
          </a:p>
        </p:txBody>
      </p:sp>
      <p:sp>
        <p:nvSpPr>
          <p:cNvPr id="58" name="Text Placeholder 16">
            <a:extLst>
              <a:ext uri="{FF2B5EF4-FFF2-40B4-BE49-F238E27FC236}">
                <a16:creationId xmlns:a16="http://schemas.microsoft.com/office/drawing/2014/main" id="{1F3AA395-C058-4F87-B3A3-A8A8BC543EF9}"/>
              </a:ext>
            </a:extLst>
          </p:cNvPr>
          <p:cNvSpPr txBox="1"/>
          <p:nvPr/>
        </p:nvSpPr>
        <p:spPr>
          <a:xfrm>
            <a:off x="2743200" y="2515625"/>
            <a:ext cx="27432000" cy="1350370"/>
          </a:xfrm>
          <a:prstGeom prst="rect">
            <a:avLst/>
          </a:prstGeom>
        </p:spPr>
        <p:txBody>
          <a:bodyPr lIns="85344" tIns="42672" rIns="85344" bIns="42672">
            <a:spAutoFit/>
          </a:bodyPr>
          <a:lstStyle>
            <a:defPPr>
              <a:defRPr kern="1200"/>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3700" dirty="0">
                <a:solidFill>
                  <a:schemeClr val="bg1"/>
                </a:solidFill>
                <a:latin typeface="Domine" panose="02040503040403060204" pitchFamily="18" charset="0"/>
              </a:rPr>
              <a:t>Hongxin Wu</a:t>
            </a:r>
          </a:p>
          <a:p>
            <a:pPr algn="ctr"/>
            <a:r>
              <a:rPr lang="en-US" sz="3700" dirty="0">
                <a:solidFill>
                  <a:schemeClr val="bg1"/>
                </a:solidFill>
                <a:latin typeface="Domine" panose="02040503040403060204" pitchFamily="18" charset="0"/>
              </a:rPr>
              <a:t>Georgetown University</a:t>
            </a:r>
          </a:p>
        </p:txBody>
      </p:sp>
      <p:sp>
        <p:nvSpPr>
          <p:cNvPr id="71" name="Rectangle: Rounded Corners 70"/>
          <p:cNvSpPr/>
          <p:nvPr/>
        </p:nvSpPr>
        <p:spPr>
          <a:xfrm>
            <a:off x="24860924" y="20179693"/>
            <a:ext cx="7562175" cy="1232522"/>
          </a:xfrm>
          <a:prstGeom prst="roundRect">
            <a:avLst>
              <a:gd name="adj" fmla="val 3948"/>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59" name="TextBox 58">
            <a:extLst>
              <a:ext uri="{FF2B5EF4-FFF2-40B4-BE49-F238E27FC236}">
                <a16:creationId xmlns:a16="http://schemas.microsoft.com/office/drawing/2014/main" id="{2224C3B5-C740-463A-8086-222E05D55D53}"/>
              </a:ext>
            </a:extLst>
          </p:cNvPr>
          <p:cNvSpPr txBox="1"/>
          <p:nvPr/>
        </p:nvSpPr>
        <p:spPr>
          <a:xfrm>
            <a:off x="25233830" y="20939197"/>
            <a:ext cx="6874704" cy="338554"/>
          </a:xfrm>
          <a:prstGeom prst="rect">
            <a:avLst/>
          </a:prstGeom>
          <a:noFill/>
        </p:spPr>
        <p:txBody>
          <a:bodyPr wrap="square" rtlCol="0">
            <a:spAutoFit/>
          </a:bodyPr>
          <a:lstStyle>
            <a:defPPr>
              <a:defRPr kern="1200"/>
            </a:defPPr>
          </a:lstStyle>
          <a:p>
            <a:pPr marL="285750" indent="-285750">
              <a:buFont typeface="Arial" panose="020B0604020202020204" pitchFamily="34" charset="0"/>
              <a:buChar char="•"/>
            </a:pP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hlinkClick r:id="rId2"/>
              </a:rPr>
              <a:t>NOAA Tides and Currents</a:t>
            </a:r>
            <a:endPar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p:sp>
        <p:nvSpPr>
          <p:cNvPr id="60" name="TextBox 59">
            <a:extLst>
              <a:ext uri="{FF2B5EF4-FFF2-40B4-BE49-F238E27FC236}">
                <a16:creationId xmlns:a16="http://schemas.microsoft.com/office/drawing/2014/main" id="{1043F711-D47E-42B5-B443-99A2ED27753E}"/>
              </a:ext>
            </a:extLst>
          </p:cNvPr>
          <p:cNvSpPr txBox="1"/>
          <p:nvPr/>
        </p:nvSpPr>
        <p:spPr>
          <a:xfrm>
            <a:off x="25233830" y="20493923"/>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References</a:t>
            </a:r>
          </a:p>
        </p:txBody>
      </p:sp>
      <p:sp>
        <p:nvSpPr>
          <p:cNvPr id="42" name="Rectangle: Rounded Corners 41"/>
          <p:cNvSpPr/>
          <p:nvPr/>
        </p:nvSpPr>
        <p:spPr>
          <a:xfrm>
            <a:off x="24860924" y="12104309"/>
            <a:ext cx="7562175" cy="4286194"/>
          </a:xfrm>
          <a:prstGeom prst="roundRect">
            <a:avLst>
              <a:gd name="adj" fmla="val 1477"/>
            </a:avLst>
          </a:prstGeom>
          <a:solidFill>
            <a:srgbClr val="A0BE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61" name="TextBox 60">
            <a:extLst>
              <a:ext uri="{FF2B5EF4-FFF2-40B4-BE49-F238E27FC236}">
                <a16:creationId xmlns:a16="http://schemas.microsoft.com/office/drawing/2014/main" id="{89EBE15B-4246-47D5-A572-FC8BC1A36A14}"/>
              </a:ext>
            </a:extLst>
          </p:cNvPr>
          <p:cNvSpPr txBox="1"/>
          <p:nvPr/>
        </p:nvSpPr>
        <p:spPr>
          <a:xfrm>
            <a:off x="25204660" y="12851072"/>
            <a:ext cx="6874704" cy="3539430"/>
          </a:xfrm>
          <a:prstGeom prst="rect">
            <a:avLst/>
          </a:prstGeom>
          <a:noFill/>
        </p:spPr>
        <p:txBody>
          <a:bodyPr wrap="square" rtlCol="0">
            <a:spAutoFit/>
          </a:bodyPr>
          <a:lstStyle>
            <a:defPPr>
              <a:defRPr kern="1200"/>
            </a:defPPr>
          </a:lstStyle>
          <a:p>
            <a:r>
              <a:rPr lang="en-US" sz="1600"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Performance and Efficiency</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t>
            </a:r>
          </a:p>
          <a:p>
            <a:pPr marL="285750" indent="-285750">
              <a:buFont typeface="Arial" panose="020B0604020202020204" pitchFamily="34" charset="0"/>
              <a:buChar char="•"/>
            </a:pPr>
            <a:r>
              <a:rPr lang="en-US" sz="16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Random Forest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and </a:t>
            </a:r>
            <a:r>
              <a:rPr lang="en-US" sz="16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Gradient Boosting Machine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not only excel in predictive accuracy with the </a:t>
            </a: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highest R-squared</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values and the </a:t>
            </a: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lowest RMSE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but also demonstrate superior energy efficiency, indicating their viability for time-series forecasting tasks where both performance and computational sustainability are considered.</a:t>
            </a:r>
          </a:p>
          <a:p>
            <a:r>
              <a:rPr lang="en-US" sz="1600"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Model Comparison </a:t>
            </a:r>
          </a:p>
          <a:p>
            <a:pPr marL="285750" indent="-285750">
              <a:buFont typeface="Arial" panose="020B0604020202020204" pitchFamily="34" charset="0"/>
              <a:buChar char="•"/>
            </a:pP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a:t>
            </a:r>
            <a:r>
              <a:rPr lang="en-US" sz="16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SARIMA</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model is a good performer, particularly with an additional MA term; however, it's less carbon-efficient than </a:t>
            </a:r>
            <a:r>
              <a:rPr lang="en-US" sz="16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RF</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and </a:t>
            </a:r>
            <a:r>
              <a:rPr lang="en-US" sz="16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GBM</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Meanwhile, the </a:t>
            </a:r>
            <a:r>
              <a:rPr lang="en-US" sz="16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LSTM</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shows notable performance gains with complexity and tuning, but its long computation times suggest a potentially high carbon cost, highlighting the importance of efficiency in model architecture.</a:t>
            </a:r>
          </a:p>
        </p:txBody>
      </p:sp>
      <p:sp>
        <p:nvSpPr>
          <p:cNvPr id="83" name="TextBox 82">
            <a:extLst>
              <a:ext uri="{FF2B5EF4-FFF2-40B4-BE49-F238E27FC236}">
                <a16:creationId xmlns:a16="http://schemas.microsoft.com/office/drawing/2014/main" id="{66B428E8-E946-4C04-BA2E-DBE7C90A92EC}"/>
              </a:ext>
            </a:extLst>
          </p:cNvPr>
          <p:cNvSpPr txBox="1"/>
          <p:nvPr/>
        </p:nvSpPr>
        <p:spPr>
          <a:xfrm>
            <a:off x="25204660" y="12405798"/>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Conclusion</a:t>
            </a:r>
          </a:p>
        </p:txBody>
      </p:sp>
      <p:sp>
        <p:nvSpPr>
          <p:cNvPr id="39" name="Rectangle: Rounded Corners 38"/>
          <p:cNvSpPr/>
          <p:nvPr/>
        </p:nvSpPr>
        <p:spPr>
          <a:xfrm>
            <a:off x="495300" y="4686766"/>
            <a:ext cx="7562175" cy="5544965"/>
          </a:xfrm>
          <a:prstGeom prst="roundRect">
            <a:avLst>
              <a:gd name="adj" fmla="val 1711"/>
            </a:avLst>
          </a:prstGeom>
          <a:solidFill>
            <a:srgbClr val="A0BE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46" name="TextBox 45"/>
          <p:cNvSpPr txBox="1"/>
          <p:nvPr/>
        </p:nvSpPr>
        <p:spPr>
          <a:xfrm>
            <a:off x="839035" y="5433531"/>
            <a:ext cx="6874704" cy="4524315"/>
          </a:xfrm>
          <a:prstGeom prst="rect">
            <a:avLst/>
          </a:prstGeom>
          <a:noFill/>
        </p:spPr>
        <p:txBody>
          <a:bodyPr wrap="square" rtlCol="0">
            <a:spAutoFit/>
          </a:bodyPr>
          <a:lstStyle>
            <a:defPPr>
              <a:defRPr kern="1200"/>
            </a:defPPr>
          </a:lstStyle>
          <a:p>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This project undertakes the development and comparative analysis of multiple predictive models to forecast coastal water levels along California's coastline with a focus on enhancing accuracy and reliability. Employing time series analysis (ARIMA, SARIMA), machine learning techniques (Random Forest, Gradient Boosting Machines), and deep learning methodologies (LSTM), the study delivers forecasts on two scales: short-term (hourly for the next 24 hours) and long-term (looking ahead to 2050, 2100, and 2200). Data sourced from tide gauges and advanced climate models form the basis of our refined input. Our results underscore the benefits of integrating various modeling approaches, highlighting superior performance in both temporal scales. Additionally, the project champions sustainable scientific practices by rigorously documenting its carbon footprint via </a:t>
            </a:r>
            <a:r>
              <a:rPr lang="en-US" sz="16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CodeCarbon</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setting a benchmark for responsible AI usage in environmental research. The findings are expected to significantly influence future coastal resilience strategies, aiding policymakers and community leaders in proactive decision-making.</a:t>
            </a:r>
          </a:p>
        </p:txBody>
      </p:sp>
      <p:sp>
        <p:nvSpPr>
          <p:cNvPr id="47" name="TextBox 46"/>
          <p:cNvSpPr txBox="1"/>
          <p:nvPr/>
        </p:nvSpPr>
        <p:spPr>
          <a:xfrm>
            <a:off x="839035" y="4988258"/>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Abstract</a:t>
            </a:r>
          </a:p>
        </p:txBody>
      </p:sp>
      <p:sp>
        <p:nvSpPr>
          <p:cNvPr id="43" name="Rectangle: Rounded Corners 42"/>
          <p:cNvSpPr/>
          <p:nvPr/>
        </p:nvSpPr>
        <p:spPr>
          <a:xfrm>
            <a:off x="495300" y="10567552"/>
            <a:ext cx="7562175" cy="10844663"/>
          </a:xfrm>
          <a:prstGeom prst="roundRect">
            <a:avLst>
              <a:gd name="adj" fmla="val 2004"/>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86" name="TextBox 85">
            <a:extLst>
              <a:ext uri="{FF2B5EF4-FFF2-40B4-BE49-F238E27FC236}">
                <a16:creationId xmlns:a16="http://schemas.microsoft.com/office/drawing/2014/main" id="{9B320F11-3F85-4920-92E0-15D89C7AF4D2}"/>
              </a:ext>
            </a:extLst>
          </p:cNvPr>
          <p:cNvSpPr txBox="1"/>
          <p:nvPr/>
        </p:nvSpPr>
        <p:spPr>
          <a:xfrm>
            <a:off x="839035" y="11397773"/>
            <a:ext cx="6874704" cy="4770537"/>
          </a:xfrm>
          <a:prstGeom prst="rect">
            <a:avLst/>
          </a:prstGeom>
          <a:noFill/>
        </p:spPr>
        <p:txBody>
          <a:bodyPr wrap="square" rtlCol="0">
            <a:spAutoFit/>
          </a:bodyPr>
          <a:lstStyle>
            <a:defPPr>
              <a:defRPr kern="1200"/>
            </a:defPPr>
          </a:lstStyle>
          <a:p>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Globally, coastal communities are increasingly vulnerable to the adverse effects of climate change, with rising sea levels threatening both human and ecological systems. In California, where vast populations reside along the coast, the stakes are particularly high, necessitating precise and actionable forecasts of water levels. This project aims to address these urgent needs by synthesizing traditional and contemporary predictive methodologies to create a robust framework for water level forecasting. Our approach combines time series analysis, machine learning, and deep learning to harness the strengths of each, thus optimizing accuracy and reliability across different time frames. By providing detailed hourly forecasts up to 24 hours and strategic long-term projections for the years 2050, 2100, and 2200, the project facilitates immediate emergency responses and aids in the planning and execution of long-term adaptation strategies. This initiative not only advances our understanding of coastal dynamics under changing climatic conditions but also contributes to the broader field of environmental science by implementing ethical AI practices and promoting the sustainable use of technological resources.</a:t>
            </a:r>
          </a:p>
        </p:txBody>
      </p:sp>
      <p:sp>
        <p:nvSpPr>
          <p:cNvPr id="87" name="TextBox 86">
            <a:extLst>
              <a:ext uri="{FF2B5EF4-FFF2-40B4-BE49-F238E27FC236}">
                <a16:creationId xmlns:a16="http://schemas.microsoft.com/office/drawing/2014/main" id="{7DB2E49A-CE7A-4210-AE9F-5037030C938E}"/>
              </a:ext>
            </a:extLst>
          </p:cNvPr>
          <p:cNvSpPr txBox="1"/>
          <p:nvPr/>
        </p:nvSpPr>
        <p:spPr>
          <a:xfrm>
            <a:off x="839035" y="10952499"/>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Introduction</a:t>
            </a:r>
          </a:p>
        </p:txBody>
      </p:sp>
      <p:sp>
        <p:nvSpPr>
          <p:cNvPr id="44" name="Rectangle: Rounded Corners 43"/>
          <p:cNvSpPr/>
          <p:nvPr/>
        </p:nvSpPr>
        <p:spPr>
          <a:xfrm>
            <a:off x="8592866" y="4708443"/>
            <a:ext cx="7562175" cy="4200655"/>
          </a:xfrm>
          <a:prstGeom prst="roundRect">
            <a:avLst>
              <a:gd name="adj" fmla="val 2700"/>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88" name="TextBox 87">
            <a:extLst>
              <a:ext uri="{FF2B5EF4-FFF2-40B4-BE49-F238E27FC236}">
                <a16:creationId xmlns:a16="http://schemas.microsoft.com/office/drawing/2014/main" id="{42B0A569-B3B2-4D39-9EF7-F3CC8A0EDD42}"/>
              </a:ext>
            </a:extLst>
          </p:cNvPr>
          <p:cNvSpPr txBox="1"/>
          <p:nvPr/>
        </p:nvSpPr>
        <p:spPr>
          <a:xfrm>
            <a:off x="8936601" y="5433534"/>
            <a:ext cx="6874704" cy="2800767"/>
          </a:xfrm>
          <a:prstGeom prst="rect">
            <a:avLst/>
          </a:prstGeom>
          <a:noFill/>
        </p:spPr>
        <p:txBody>
          <a:bodyPr wrap="square" rtlCol="0">
            <a:spAutoFit/>
          </a:bodyPr>
          <a:lstStyle>
            <a:defPPr>
              <a:defRPr kern="1200"/>
            </a:defPPr>
          </a:lstStyle>
          <a:p>
            <a:r>
              <a:rPr lang="en-US" sz="1600"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Data Sources</a:t>
            </a:r>
            <a:endParaRPr lang="en-US" sz="1600"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Tide Gauge Data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Use historical and current sea level records from NOAA’s National Water Level Observation Network. These records provide ground-truth measurements that are essential for training and testing the predictive models.</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Meteorological Data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Include wind speed, barometric pressure, and air temperature data, which are significant drivers of sea level changes and are used to enhance the predictive accuracy of the models.</a:t>
            </a:r>
          </a:p>
          <a:p>
            <a:r>
              <a:rPr lang="en-US" sz="1600"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Data Overview</a:t>
            </a:r>
          </a:p>
          <a:p>
            <a:endPar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CA3FBD3B-628E-43FF-A33F-32B15438C990}"/>
              </a:ext>
            </a:extLst>
          </p:cNvPr>
          <p:cNvSpPr txBox="1"/>
          <p:nvPr/>
        </p:nvSpPr>
        <p:spPr>
          <a:xfrm>
            <a:off x="8936601" y="4988260"/>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Materials</a:t>
            </a:r>
          </a:p>
        </p:txBody>
      </p:sp>
      <p:sp>
        <p:nvSpPr>
          <p:cNvPr id="40" name="Rectangle: Rounded Corners 39"/>
          <p:cNvSpPr/>
          <p:nvPr/>
        </p:nvSpPr>
        <p:spPr>
          <a:xfrm>
            <a:off x="8592866" y="9252205"/>
            <a:ext cx="7562175" cy="12160011"/>
          </a:xfrm>
          <a:prstGeom prst="roundRect">
            <a:avLst>
              <a:gd name="adj" fmla="val 1822"/>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90" name="TextBox 89">
            <a:extLst>
              <a:ext uri="{FF2B5EF4-FFF2-40B4-BE49-F238E27FC236}">
                <a16:creationId xmlns:a16="http://schemas.microsoft.com/office/drawing/2014/main" id="{29FDCEBF-DA7D-4AE0-A6BD-06A1FEAE41E1}"/>
              </a:ext>
            </a:extLst>
          </p:cNvPr>
          <p:cNvSpPr txBox="1"/>
          <p:nvPr/>
        </p:nvSpPr>
        <p:spPr>
          <a:xfrm>
            <a:off x="8936601" y="10231731"/>
            <a:ext cx="6874704" cy="338554"/>
          </a:xfrm>
          <a:prstGeom prst="rect">
            <a:avLst/>
          </a:prstGeom>
          <a:noFill/>
        </p:spPr>
        <p:txBody>
          <a:bodyPr wrap="square" rtlCol="0">
            <a:spAutoFit/>
          </a:bodyPr>
          <a:lstStyle>
            <a:defPPr>
              <a:defRPr kern="1200"/>
            </a:defPPr>
          </a:lstStyle>
          <a:p>
            <a:r>
              <a:rPr lang="en-US" sz="160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Add your information, graphs and images to this section.</a:t>
            </a:r>
          </a:p>
        </p:txBody>
      </p:sp>
      <p:sp>
        <p:nvSpPr>
          <p:cNvPr id="91" name="TextBox 90">
            <a:extLst>
              <a:ext uri="{FF2B5EF4-FFF2-40B4-BE49-F238E27FC236}">
                <a16:creationId xmlns:a16="http://schemas.microsoft.com/office/drawing/2014/main" id="{15232698-55E6-4C6D-9947-A1F5F1CCE1E0}"/>
              </a:ext>
            </a:extLst>
          </p:cNvPr>
          <p:cNvSpPr txBox="1"/>
          <p:nvPr/>
        </p:nvSpPr>
        <p:spPr>
          <a:xfrm>
            <a:off x="8936601" y="9603578"/>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Methodology</a:t>
            </a:r>
          </a:p>
        </p:txBody>
      </p:sp>
      <p:sp>
        <p:nvSpPr>
          <p:cNvPr id="41" name="Rectangle: Rounded Corners 40"/>
          <p:cNvSpPr/>
          <p:nvPr/>
        </p:nvSpPr>
        <p:spPr>
          <a:xfrm>
            <a:off x="16734188" y="4708441"/>
            <a:ext cx="7562175" cy="16703777"/>
          </a:xfrm>
          <a:prstGeom prst="roundRect">
            <a:avLst>
              <a:gd name="adj" fmla="val 1937"/>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92" name="TextBox 91">
            <a:extLst>
              <a:ext uri="{FF2B5EF4-FFF2-40B4-BE49-F238E27FC236}">
                <a16:creationId xmlns:a16="http://schemas.microsoft.com/office/drawing/2014/main" id="{65C4E645-8814-452E-ABF9-94046EFDF552}"/>
              </a:ext>
            </a:extLst>
          </p:cNvPr>
          <p:cNvSpPr txBox="1"/>
          <p:nvPr/>
        </p:nvSpPr>
        <p:spPr>
          <a:xfrm>
            <a:off x="17077923" y="5433534"/>
            <a:ext cx="6874704" cy="7478970"/>
          </a:xfrm>
          <a:prstGeom prst="rect">
            <a:avLst/>
          </a:prstGeom>
          <a:noFill/>
        </p:spPr>
        <p:txBody>
          <a:bodyPr wrap="square" rtlCol="0">
            <a:spAutoFit/>
          </a:bodyPr>
          <a:lstStyle>
            <a:defPPr>
              <a:defRPr kern="1200"/>
            </a:defPPr>
          </a:lstStyle>
          <a:p>
            <a:r>
              <a:rPr lang="en-US" sz="1600"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Dataset Description</a:t>
            </a:r>
          </a:p>
          <a:p>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dataset includes hourly time-series data from 12 NOAA Tides and Currents stations along the California coastline, with 6 stations in coastal cities and 6 in the Bay Area covering the period from </a:t>
            </a:r>
            <a:r>
              <a:rPr lang="en-US" sz="16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January 1, 2023</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to </a:t>
            </a:r>
            <a:r>
              <a:rPr lang="en-US" sz="16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March 31, 2024</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t>
            </a:r>
          </a:p>
          <a:p>
            <a:endPar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r>
              <a:rPr lang="en-US" sz="1600"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Data Splitting</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LSTM Model -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90% of the data was used for training and 10% for testing, aligning with the sequential nature of time-series data.</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RF and GBM Models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Training was conducted using data from January 1, 2023, to February 29, 2024, with testing on data from March 1, 2024, to March 31, 2024, simulating real-world forecasting scenarios.</a:t>
            </a:r>
          </a:p>
          <a:p>
            <a:pPr marL="285750" indent="-285750">
              <a:buFont typeface="Arial" panose="020B0604020202020204" pitchFamily="34" charset="0"/>
              <a:buChar char="•"/>
            </a:pPr>
            <a:endPar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r>
              <a:rPr lang="en-US" sz="1600"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Model Selection and Rationale</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SARIMA</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 Chosen for its effectiveness in modeling seasonal time-series data, which is critical given the daily tidal patterns in our dataset.</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Random Forest &amp; Gradient Boosting Machine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These models were selected for their ability to handle nonlinear patterns and complex interactions, useful in environmental data analysis.</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LSTM</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 Ideal for sequential data like ours, LSTM models excel in capturing long-term dependencies necessary for predicting future water levels.</a:t>
            </a:r>
          </a:p>
          <a:p>
            <a:endPar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r>
              <a:rPr lang="en-US" sz="1600"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Model Configuration</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SARIMA Configurations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Based on ACF and PACF analysis, SARIMA models were configured as ARIMA(1,1,1) and ARIMA(1,1,2), extended to SARIMA(1,1,1,24) and SARIMA(1,1,2,24) to account for 24-hour seasonal cycles.</a:t>
            </a:r>
          </a:p>
        </p:txBody>
      </p:sp>
      <p:sp>
        <p:nvSpPr>
          <p:cNvPr id="93" name="TextBox 92">
            <a:extLst>
              <a:ext uri="{FF2B5EF4-FFF2-40B4-BE49-F238E27FC236}">
                <a16:creationId xmlns:a16="http://schemas.microsoft.com/office/drawing/2014/main" id="{7381E656-1550-4678-91D6-50348E24F942}"/>
              </a:ext>
            </a:extLst>
          </p:cNvPr>
          <p:cNvSpPr txBox="1"/>
          <p:nvPr/>
        </p:nvSpPr>
        <p:spPr>
          <a:xfrm>
            <a:off x="17077923" y="4988260"/>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M</a:t>
            </a:r>
            <a:r>
              <a:rPr lang="en-US" altLang="zh-CN" sz="2400" b="1" dirty="0">
                <a:solidFill>
                  <a:schemeClr val="tx1">
                    <a:lumMod val="75000"/>
                    <a:lumOff val="25000"/>
                  </a:schemeClr>
                </a:solidFill>
                <a:latin typeface="Montserrat Extra Bold" panose="00000900000000000000" pitchFamily="50" charset="0"/>
              </a:rPr>
              <a:t>odeling and </a:t>
            </a:r>
            <a:r>
              <a:rPr lang="en-US" sz="2400" b="1" dirty="0">
                <a:solidFill>
                  <a:schemeClr val="tx1">
                    <a:lumMod val="75000"/>
                    <a:lumOff val="25000"/>
                  </a:schemeClr>
                </a:solidFill>
                <a:latin typeface="Montserrat Extra Bold" panose="00000900000000000000" pitchFamily="50" charset="0"/>
              </a:rPr>
              <a:t>Results</a:t>
            </a:r>
          </a:p>
        </p:txBody>
      </p:sp>
      <p:pic>
        <p:nvPicPr>
          <p:cNvPr id="3" name="图片 2" descr="地图&#10;&#10;描述已自动生成">
            <a:extLst>
              <a:ext uri="{FF2B5EF4-FFF2-40B4-BE49-F238E27FC236}">
                <a16:creationId xmlns:a16="http://schemas.microsoft.com/office/drawing/2014/main" id="{B12E32AD-48E6-89C6-4237-0199D600D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034" y="16244510"/>
            <a:ext cx="6874703" cy="4886079"/>
          </a:xfrm>
          <a:prstGeom prst="rect">
            <a:avLst/>
          </a:prstGeom>
        </p:spPr>
      </p:pic>
      <p:pic>
        <p:nvPicPr>
          <p:cNvPr id="6" name="图片 5" descr="图片包含 日程表&#10;&#10;描述已自动生成">
            <a:extLst>
              <a:ext uri="{FF2B5EF4-FFF2-40B4-BE49-F238E27FC236}">
                <a16:creationId xmlns:a16="http://schemas.microsoft.com/office/drawing/2014/main" id="{E64A31DD-5945-7FBE-1785-D44ABB75C5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4626" y="10099651"/>
            <a:ext cx="7378654" cy="3981519"/>
          </a:xfrm>
          <a:prstGeom prst="rect">
            <a:avLst/>
          </a:prstGeom>
        </p:spPr>
      </p:pic>
      <p:sp>
        <p:nvSpPr>
          <p:cNvPr id="7" name="流程图: 可选过程 6">
            <a:extLst>
              <a:ext uri="{FF2B5EF4-FFF2-40B4-BE49-F238E27FC236}">
                <a16:creationId xmlns:a16="http://schemas.microsoft.com/office/drawing/2014/main" id="{9AB6F85A-0BF2-C6F2-172A-F77675DC12AD}"/>
              </a:ext>
            </a:extLst>
          </p:cNvPr>
          <p:cNvSpPr/>
          <p:nvPr/>
        </p:nvSpPr>
        <p:spPr>
          <a:xfrm>
            <a:off x="9293013" y="8019300"/>
            <a:ext cx="1798320" cy="724215"/>
          </a:xfrm>
          <a:prstGeom prst="flowChartAlternateProcess">
            <a:avLst/>
          </a:prstGeom>
          <a:solidFill>
            <a:schemeClr val="accent2">
              <a:lumMod val="40000"/>
              <a:lumOff val="60000"/>
              <a:alpha val="50000"/>
            </a:schemeClr>
          </a:solidFill>
          <a:ln w="381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b="1" dirty="0">
                <a:solidFill>
                  <a:schemeClr val="accent2">
                    <a:lumMod val="60000"/>
                    <a:lumOff val="40000"/>
                  </a:schemeClr>
                </a:solidFill>
              </a:rPr>
              <a:t>137088</a:t>
            </a:r>
          </a:p>
          <a:p>
            <a:pPr algn="ctr"/>
            <a:r>
              <a:rPr lang="en-US" altLang="zh-CN" sz="2000" b="1" dirty="0">
                <a:solidFill>
                  <a:schemeClr val="bg1"/>
                </a:solidFill>
              </a:rPr>
              <a:t>Data Points</a:t>
            </a:r>
            <a:endParaRPr lang="zh-CN" altLang="en-US" sz="2000" b="1" dirty="0">
              <a:solidFill>
                <a:schemeClr val="bg1"/>
              </a:solidFill>
            </a:endParaRPr>
          </a:p>
        </p:txBody>
      </p:sp>
      <p:sp>
        <p:nvSpPr>
          <p:cNvPr id="9" name="流程图: 可选过程 8">
            <a:extLst>
              <a:ext uri="{FF2B5EF4-FFF2-40B4-BE49-F238E27FC236}">
                <a16:creationId xmlns:a16="http://schemas.microsoft.com/office/drawing/2014/main" id="{C6A861BB-8D4B-9E36-DDE4-A280E6A3E037}"/>
              </a:ext>
            </a:extLst>
          </p:cNvPr>
          <p:cNvSpPr/>
          <p:nvPr/>
        </p:nvSpPr>
        <p:spPr>
          <a:xfrm>
            <a:off x="11435068" y="8019299"/>
            <a:ext cx="1798320" cy="724215"/>
          </a:xfrm>
          <a:prstGeom prst="flowChartAlternateProcess">
            <a:avLst/>
          </a:prstGeom>
          <a:solidFill>
            <a:schemeClr val="accent2">
              <a:lumMod val="40000"/>
              <a:lumOff val="60000"/>
              <a:alpha val="50000"/>
            </a:schemeClr>
          </a:solidFill>
          <a:ln w="381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b="1" dirty="0">
                <a:solidFill>
                  <a:schemeClr val="accent2">
                    <a:lumMod val="60000"/>
                    <a:lumOff val="40000"/>
                  </a:schemeClr>
                </a:solidFill>
              </a:rPr>
              <a:t>12</a:t>
            </a:r>
          </a:p>
          <a:p>
            <a:pPr algn="ctr"/>
            <a:r>
              <a:rPr lang="en-US" altLang="zh-CN" sz="2000" b="1" dirty="0">
                <a:solidFill>
                  <a:schemeClr val="bg1"/>
                </a:solidFill>
              </a:rPr>
              <a:t>Stations</a:t>
            </a:r>
            <a:endParaRPr lang="zh-CN" altLang="en-US" sz="2000" b="1" dirty="0">
              <a:solidFill>
                <a:schemeClr val="bg1"/>
              </a:solidFill>
            </a:endParaRPr>
          </a:p>
        </p:txBody>
      </p:sp>
      <p:sp>
        <p:nvSpPr>
          <p:cNvPr id="10" name="流程图: 可选过程 9">
            <a:extLst>
              <a:ext uri="{FF2B5EF4-FFF2-40B4-BE49-F238E27FC236}">
                <a16:creationId xmlns:a16="http://schemas.microsoft.com/office/drawing/2014/main" id="{75B4A52F-D926-7A02-42CB-8E1F446D0E51}"/>
              </a:ext>
            </a:extLst>
          </p:cNvPr>
          <p:cNvSpPr/>
          <p:nvPr/>
        </p:nvSpPr>
        <p:spPr>
          <a:xfrm>
            <a:off x="13577123" y="8019298"/>
            <a:ext cx="1798320" cy="724215"/>
          </a:xfrm>
          <a:prstGeom prst="flowChartAlternateProcess">
            <a:avLst/>
          </a:prstGeom>
          <a:solidFill>
            <a:schemeClr val="accent2">
              <a:lumMod val="40000"/>
              <a:lumOff val="60000"/>
              <a:alpha val="50000"/>
            </a:schemeClr>
          </a:solidFill>
          <a:ln w="381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b="1" dirty="0">
                <a:solidFill>
                  <a:schemeClr val="accent2">
                    <a:lumMod val="60000"/>
                    <a:lumOff val="40000"/>
                  </a:schemeClr>
                </a:solidFill>
              </a:rPr>
              <a:t>456</a:t>
            </a:r>
          </a:p>
          <a:p>
            <a:pPr algn="ctr"/>
            <a:r>
              <a:rPr lang="en-US" altLang="zh-CN" sz="2000" b="1" dirty="0">
                <a:solidFill>
                  <a:schemeClr val="bg1"/>
                </a:solidFill>
              </a:rPr>
              <a:t>Days</a:t>
            </a:r>
            <a:endParaRPr lang="zh-CN" altLang="en-US" sz="2000" b="1" dirty="0">
              <a:solidFill>
                <a:schemeClr val="bg1"/>
              </a:solidFill>
            </a:endParaRPr>
          </a:p>
        </p:txBody>
      </p:sp>
      <p:pic>
        <p:nvPicPr>
          <p:cNvPr id="1026" name="Picture 2">
            <a:extLst>
              <a:ext uri="{FF2B5EF4-FFF2-40B4-BE49-F238E27FC236}">
                <a16:creationId xmlns:a16="http://schemas.microsoft.com/office/drawing/2014/main" id="{5EEB64CE-824A-5992-D6B7-E66E6303F2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84625" y="18755310"/>
            <a:ext cx="3689327" cy="25298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F554955-8ED8-14DC-B6BB-47A9F79295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4626" y="14124406"/>
            <a:ext cx="3689327" cy="45876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60BB4DE-1350-3AF6-D489-9DB1AD71E9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403795" y="18755309"/>
            <a:ext cx="3659486" cy="252988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70">
            <a:extLst>
              <a:ext uri="{FF2B5EF4-FFF2-40B4-BE49-F238E27FC236}">
                <a16:creationId xmlns:a16="http://schemas.microsoft.com/office/drawing/2014/main" id="{3695FB20-5A2F-FC25-BDA3-BFB239D4C48D}"/>
              </a:ext>
            </a:extLst>
          </p:cNvPr>
          <p:cNvSpPr/>
          <p:nvPr/>
        </p:nvSpPr>
        <p:spPr>
          <a:xfrm>
            <a:off x="24831754" y="4708440"/>
            <a:ext cx="7562175" cy="7073704"/>
          </a:xfrm>
          <a:prstGeom prst="roundRect">
            <a:avLst>
              <a:gd name="adj" fmla="val 3948"/>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pic>
        <p:nvPicPr>
          <p:cNvPr id="13" name="图片 12" descr="文本&#10;&#10;中度可信度描述已自动生成">
            <a:extLst>
              <a:ext uri="{FF2B5EF4-FFF2-40B4-BE49-F238E27FC236}">
                <a16:creationId xmlns:a16="http://schemas.microsoft.com/office/drawing/2014/main" id="{F2E8A96B-CA91-71FA-6C32-2C021140DF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403794" y="14124407"/>
            <a:ext cx="3659486" cy="4587666"/>
          </a:xfrm>
          <a:prstGeom prst="rect">
            <a:avLst/>
          </a:prstGeom>
        </p:spPr>
      </p:pic>
      <p:pic>
        <p:nvPicPr>
          <p:cNvPr id="15" name="图片 14" descr="文本&#10;&#10;低可信度描述已自动生成">
            <a:extLst>
              <a:ext uri="{FF2B5EF4-FFF2-40B4-BE49-F238E27FC236}">
                <a16:creationId xmlns:a16="http://schemas.microsoft.com/office/drawing/2014/main" id="{D10E5752-7595-9539-1610-44D6D0891559}"/>
              </a:ext>
            </a:extLst>
          </p:cNvPr>
          <p:cNvPicPr>
            <a:picLocks noChangeAspect="1"/>
          </p:cNvPicPr>
          <p:nvPr/>
        </p:nvPicPr>
        <p:blipFill rotWithShape="1">
          <a:blip r:embed="rId9">
            <a:extLst>
              <a:ext uri="{28A0092B-C50C-407E-A947-70E740481C1C}">
                <a14:useLocalDpi xmlns:a14="http://schemas.microsoft.com/office/drawing/2010/main" val="0"/>
              </a:ext>
            </a:extLst>
          </a:blip>
          <a:srcRect r="65362"/>
          <a:stretch/>
        </p:blipFill>
        <p:spPr>
          <a:xfrm>
            <a:off x="2177571" y="-2431"/>
            <a:ext cx="2574974" cy="3890481"/>
          </a:xfrm>
          <a:prstGeom prst="rect">
            <a:avLst/>
          </a:prstGeom>
        </p:spPr>
      </p:pic>
      <p:pic>
        <p:nvPicPr>
          <p:cNvPr id="19" name="图片 18" descr="文本&#10;&#10;低可信度描述已自动生成">
            <a:extLst>
              <a:ext uri="{FF2B5EF4-FFF2-40B4-BE49-F238E27FC236}">
                <a16:creationId xmlns:a16="http://schemas.microsoft.com/office/drawing/2014/main" id="{28B5448F-889B-D6A6-F7F2-3608D7F59184}"/>
              </a:ext>
            </a:extLst>
          </p:cNvPr>
          <p:cNvPicPr>
            <a:picLocks noChangeAspect="1"/>
          </p:cNvPicPr>
          <p:nvPr/>
        </p:nvPicPr>
        <p:blipFill rotWithShape="1">
          <a:blip r:embed="rId9">
            <a:extLst>
              <a:ext uri="{28A0092B-C50C-407E-A947-70E740481C1C}">
                <a14:useLocalDpi xmlns:a14="http://schemas.microsoft.com/office/drawing/2010/main" val="0"/>
              </a:ext>
            </a:extLst>
          </a:blip>
          <a:srcRect l="33839"/>
          <a:stretch/>
        </p:blipFill>
        <p:spPr>
          <a:xfrm>
            <a:off x="1659432" y="1983496"/>
            <a:ext cx="3937046" cy="3114214"/>
          </a:xfrm>
          <a:prstGeom prst="rect">
            <a:avLst/>
          </a:prstGeom>
        </p:spPr>
      </p:pic>
      <p:graphicFrame>
        <p:nvGraphicFramePr>
          <p:cNvPr id="2" name="表格 1">
            <a:extLst>
              <a:ext uri="{FF2B5EF4-FFF2-40B4-BE49-F238E27FC236}">
                <a16:creationId xmlns:a16="http://schemas.microsoft.com/office/drawing/2014/main" id="{0E3CDE20-C108-E25C-A45B-4A8753D3AE6E}"/>
              </a:ext>
            </a:extLst>
          </p:cNvPr>
          <p:cNvGraphicFramePr>
            <a:graphicFrameLocks noGrp="1"/>
          </p:cNvGraphicFramePr>
          <p:nvPr>
            <p:extLst>
              <p:ext uri="{D42A27DB-BD31-4B8C-83A1-F6EECF244321}">
                <p14:modId xmlns:p14="http://schemas.microsoft.com/office/powerpoint/2010/main" val="378741710"/>
              </p:ext>
            </p:extLst>
          </p:nvPr>
        </p:nvGraphicFramePr>
        <p:xfrm>
          <a:off x="25175487" y="4990093"/>
          <a:ext cx="6874704" cy="3360448"/>
        </p:xfrm>
        <a:graphic>
          <a:graphicData uri="http://schemas.openxmlformats.org/drawingml/2006/table">
            <a:tbl>
              <a:tblPr>
                <a:tableStyleId>{5C22544A-7EE6-4342-B048-85BDC9FD1C3A}</a:tableStyleId>
              </a:tblPr>
              <a:tblGrid>
                <a:gridCol w="3479788">
                  <a:extLst>
                    <a:ext uri="{9D8B030D-6E8A-4147-A177-3AD203B41FA5}">
                      <a16:colId xmlns:a16="http://schemas.microsoft.com/office/drawing/2014/main" val="2420839551"/>
                    </a:ext>
                  </a:extLst>
                </a:gridCol>
                <a:gridCol w="1018475">
                  <a:extLst>
                    <a:ext uri="{9D8B030D-6E8A-4147-A177-3AD203B41FA5}">
                      <a16:colId xmlns:a16="http://schemas.microsoft.com/office/drawing/2014/main" val="4238617915"/>
                    </a:ext>
                  </a:extLst>
                </a:gridCol>
                <a:gridCol w="1018475">
                  <a:extLst>
                    <a:ext uri="{9D8B030D-6E8A-4147-A177-3AD203B41FA5}">
                      <a16:colId xmlns:a16="http://schemas.microsoft.com/office/drawing/2014/main" val="2634674959"/>
                    </a:ext>
                  </a:extLst>
                </a:gridCol>
                <a:gridCol w="1357966">
                  <a:extLst>
                    <a:ext uri="{9D8B030D-6E8A-4147-A177-3AD203B41FA5}">
                      <a16:colId xmlns:a16="http://schemas.microsoft.com/office/drawing/2014/main" val="2088185650"/>
                    </a:ext>
                  </a:extLst>
                </a:gridCol>
              </a:tblGrid>
              <a:tr h="420056">
                <a:tc>
                  <a:txBody>
                    <a:bodyPr/>
                    <a:lstStyle/>
                    <a:p>
                      <a:pPr algn="ctr" fontAlgn="b"/>
                      <a:r>
                        <a:rPr lang="en-US" sz="1800" u="none" strike="noStrike" dirty="0">
                          <a:solidFill>
                            <a:schemeClr val="tx1"/>
                          </a:solidFill>
                          <a:effectLst/>
                        </a:rPr>
                        <a:t>Model Name</a:t>
                      </a:r>
                      <a:endParaRPr lang="en-US" sz="18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b">
                    <a:solidFill>
                      <a:schemeClr val="accent3">
                        <a:lumMod val="40000"/>
                        <a:lumOff val="60000"/>
                      </a:schemeClr>
                    </a:solidFill>
                  </a:tcPr>
                </a:tc>
                <a:tc>
                  <a:txBody>
                    <a:bodyPr/>
                    <a:lstStyle/>
                    <a:p>
                      <a:pPr algn="ctr" fontAlgn="b"/>
                      <a:r>
                        <a:rPr lang="en-US" sz="1800" u="none" strike="noStrike" dirty="0">
                          <a:solidFill>
                            <a:schemeClr val="tx1"/>
                          </a:solidFill>
                          <a:effectLst/>
                        </a:rPr>
                        <a:t>RMSE</a:t>
                      </a:r>
                      <a:endParaRPr lang="en-US" sz="18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b">
                    <a:solidFill>
                      <a:schemeClr val="accent3">
                        <a:lumMod val="40000"/>
                        <a:lumOff val="60000"/>
                      </a:schemeClr>
                    </a:solidFill>
                  </a:tcPr>
                </a:tc>
                <a:tc>
                  <a:txBody>
                    <a:bodyPr/>
                    <a:lstStyle/>
                    <a:p>
                      <a:pPr algn="ctr" fontAlgn="b"/>
                      <a:r>
                        <a:rPr lang="en-US" sz="1800" u="none" strike="noStrike" dirty="0">
                          <a:solidFill>
                            <a:schemeClr val="tx1"/>
                          </a:solidFill>
                          <a:effectLst/>
                        </a:rPr>
                        <a:t>MAE</a:t>
                      </a:r>
                      <a:endParaRPr lang="en-US" sz="18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b">
                    <a:solidFill>
                      <a:schemeClr val="accent3">
                        <a:lumMod val="40000"/>
                        <a:lumOff val="60000"/>
                      </a:schemeClr>
                    </a:solidFill>
                  </a:tcPr>
                </a:tc>
                <a:tc>
                  <a:txBody>
                    <a:bodyPr/>
                    <a:lstStyle/>
                    <a:p>
                      <a:pPr algn="ctr" fontAlgn="b"/>
                      <a:r>
                        <a:rPr lang="en-US" sz="1800" u="none" strike="noStrike" dirty="0">
                          <a:solidFill>
                            <a:schemeClr val="tx1"/>
                          </a:solidFill>
                          <a:effectLst/>
                        </a:rPr>
                        <a:t>R-squared</a:t>
                      </a:r>
                      <a:endParaRPr lang="en-US" sz="18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b">
                    <a:solidFill>
                      <a:schemeClr val="accent3">
                        <a:lumMod val="40000"/>
                        <a:lumOff val="60000"/>
                      </a:schemeClr>
                    </a:solidFill>
                  </a:tcPr>
                </a:tc>
                <a:extLst>
                  <a:ext uri="{0D108BD9-81ED-4DB2-BD59-A6C34878D82A}">
                    <a16:rowId xmlns:a16="http://schemas.microsoft.com/office/drawing/2014/main" val="1996110235"/>
                  </a:ext>
                </a:extLst>
              </a:tr>
              <a:tr h="420056">
                <a:tc>
                  <a:txBody>
                    <a:bodyPr/>
                    <a:lstStyle/>
                    <a:p>
                      <a:pPr algn="ctr" fontAlgn="b"/>
                      <a:r>
                        <a:rPr lang="en-US" sz="1800" u="none" strike="noStrike" dirty="0">
                          <a:effectLst/>
                        </a:rPr>
                        <a:t>SARIMA(1,1,1,24)</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0.742</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0.577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0.754</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val="3853604936"/>
                  </a:ext>
                </a:extLst>
              </a:tr>
              <a:tr h="420056">
                <a:tc>
                  <a:txBody>
                    <a:bodyPr/>
                    <a:lstStyle/>
                    <a:p>
                      <a:pPr algn="ctr" fontAlgn="b"/>
                      <a:r>
                        <a:rPr lang="en-US" sz="1800" u="none" strike="noStrike" dirty="0">
                          <a:effectLst/>
                        </a:rPr>
                        <a:t>SARIMA(1,1,2,24)</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0.514</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0.416</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0.882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val="3343987463"/>
                  </a:ext>
                </a:extLst>
              </a:tr>
              <a:tr h="420056">
                <a:tc>
                  <a:txBody>
                    <a:bodyPr/>
                    <a:lstStyle/>
                    <a:p>
                      <a:pPr algn="ctr" fontAlgn="b"/>
                      <a:r>
                        <a:rPr lang="en-US" sz="1800" u="none" strike="noStrike">
                          <a:effectLst/>
                        </a:rPr>
                        <a:t>Random Forest</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0.155</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0.129</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0.989</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val="780307220"/>
                  </a:ext>
                </a:extLst>
              </a:tr>
              <a:tr h="420056">
                <a:tc>
                  <a:txBody>
                    <a:bodyPr/>
                    <a:lstStyle/>
                    <a:p>
                      <a:pPr algn="ctr" fontAlgn="b"/>
                      <a:r>
                        <a:rPr lang="en-US" sz="1800" u="none" strike="noStrike">
                          <a:effectLst/>
                        </a:rPr>
                        <a:t>Gradient Boosting Machine</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0.211</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0.180</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0.980</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val="2694378199"/>
                  </a:ext>
                </a:extLst>
              </a:tr>
              <a:tr h="420056">
                <a:tc>
                  <a:txBody>
                    <a:bodyPr/>
                    <a:lstStyle/>
                    <a:p>
                      <a:pPr algn="ctr" fontAlgn="b"/>
                      <a:r>
                        <a:rPr lang="en-US" sz="1800" u="none" strike="noStrike">
                          <a:effectLst/>
                        </a:rPr>
                        <a:t>LSTM - Original Model</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0.691</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0.587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0.786</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val="1653276824"/>
                  </a:ext>
                </a:extLst>
              </a:tr>
              <a:tr h="420056">
                <a:tc>
                  <a:txBody>
                    <a:bodyPr/>
                    <a:lstStyle/>
                    <a:p>
                      <a:pPr algn="ctr" fontAlgn="b"/>
                      <a:r>
                        <a:rPr lang="en-US" sz="1800" u="none" strike="noStrike">
                          <a:effectLst/>
                        </a:rPr>
                        <a:t>LSTM - Adjust Complexity</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0.584</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0.495</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0.847</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val="2354880922"/>
                  </a:ext>
                </a:extLst>
              </a:tr>
              <a:tr h="420056">
                <a:tc>
                  <a:txBody>
                    <a:bodyPr/>
                    <a:lstStyle/>
                    <a:p>
                      <a:pPr algn="ctr" fontAlgn="b"/>
                      <a:r>
                        <a:rPr lang="en-US" sz="1800" u="none" strike="noStrike">
                          <a:effectLst/>
                        </a:rPr>
                        <a:t>LSTM - Hyperparameter Tuning</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0.338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0.241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0.950 </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val="2880953266"/>
                  </a:ext>
                </a:extLst>
              </a:tr>
            </a:tbl>
          </a:graphicData>
        </a:graphic>
      </p:graphicFrame>
      <p:pic>
        <p:nvPicPr>
          <p:cNvPr id="12" name="图片 11" descr="图表, 折线图&#10;&#10;描述已自动生成">
            <a:extLst>
              <a:ext uri="{FF2B5EF4-FFF2-40B4-BE49-F238E27FC236}">
                <a16:creationId xmlns:a16="http://schemas.microsoft.com/office/drawing/2014/main" id="{E1607ADD-F908-6B3D-7B73-EB8FA822040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510539" y="19465995"/>
            <a:ext cx="3666152" cy="1819201"/>
          </a:xfrm>
          <a:prstGeom prst="rect">
            <a:avLst/>
          </a:prstGeom>
        </p:spPr>
      </p:pic>
      <p:pic>
        <p:nvPicPr>
          <p:cNvPr id="16" name="图片 15" descr="图表, 折线图&#10;&#10;描述已自动生成">
            <a:extLst>
              <a:ext uri="{FF2B5EF4-FFF2-40B4-BE49-F238E27FC236}">
                <a16:creationId xmlns:a16="http://schemas.microsoft.com/office/drawing/2014/main" id="{95B2435C-A2F4-7BA7-16B8-CC511BCF08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849123" y="19465995"/>
            <a:ext cx="3666152" cy="1819201"/>
          </a:xfrm>
          <a:prstGeom prst="rect">
            <a:avLst/>
          </a:prstGeom>
        </p:spPr>
      </p:pic>
      <p:pic>
        <p:nvPicPr>
          <p:cNvPr id="18" name="图片 17" descr="图表, 折线图&#10;&#10;描述已自动生成">
            <a:extLst>
              <a:ext uri="{FF2B5EF4-FFF2-40B4-BE49-F238E27FC236}">
                <a16:creationId xmlns:a16="http://schemas.microsoft.com/office/drawing/2014/main" id="{6972C29F-90D6-D19C-1905-C4384A15C98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501067" y="17646794"/>
            <a:ext cx="3675624" cy="1819201"/>
          </a:xfrm>
          <a:prstGeom prst="rect">
            <a:avLst/>
          </a:prstGeom>
        </p:spPr>
      </p:pic>
      <p:pic>
        <p:nvPicPr>
          <p:cNvPr id="23" name="图片 22" descr="图表&#10;&#10;描述已自动生成">
            <a:extLst>
              <a:ext uri="{FF2B5EF4-FFF2-40B4-BE49-F238E27FC236}">
                <a16:creationId xmlns:a16="http://schemas.microsoft.com/office/drawing/2014/main" id="{65251831-00D7-B132-5E65-4E3AAEC8DD8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846899" y="12967568"/>
            <a:ext cx="3128248" cy="2237544"/>
          </a:xfrm>
          <a:prstGeom prst="rect">
            <a:avLst/>
          </a:prstGeom>
        </p:spPr>
      </p:pic>
      <p:pic>
        <p:nvPicPr>
          <p:cNvPr id="25" name="图片 24" descr="图表, 折线图&#10;&#10;描述已自动生成">
            <a:extLst>
              <a:ext uri="{FF2B5EF4-FFF2-40B4-BE49-F238E27FC236}">
                <a16:creationId xmlns:a16="http://schemas.microsoft.com/office/drawing/2014/main" id="{B6BF5256-666B-2962-E768-FF5DEC0185B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500551" y="15196563"/>
            <a:ext cx="3675624" cy="2458771"/>
          </a:xfrm>
          <a:prstGeom prst="rect">
            <a:avLst/>
          </a:prstGeom>
        </p:spPr>
      </p:pic>
      <p:pic>
        <p:nvPicPr>
          <p:cNvPr id="27" name="图片 26" descr="图表, 折线图&#10;&#10;描述已自动生成">
            <a:extLst>
              <a:ext uri="{FF2B5EF4-FFF2-40B4-BE49-F238E27FC236}">
                <a16:creationId xmlns:a16="http://schemas.microsoft.com/office/drawing/2014/main" id="{707F7B51-EA45-7D90-ADEF-EB8A8D0C31E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846932" y="15192293"/>
            <a:ext cx="3661416" cy="2458771"/>
          </a:xfrm>
          <a:prstGeom prst="rect">
            <a:avLst/>
          </a:prstGeom>
        </p:spPr>
      </p:pic>
      <p:pic>
        <p:nvPicPr>
          <p:cNvPr id="29" name="图片 28">
            <a:extLst>
              <a:ext uri="{FF2B5EF4-FFF2-40B4-BE49-F238E27FC236}">
                <a16:creationId xmlns:a16="http://schemas.microsoft.com/office/drawing/2014/main" id="{09D3505B-63BD-9D11-6EDA-505BD8BBA477}"/>
              </a:ext>
            </a:extLst>
          </p:cNvPr>
          <p:cNvPicPr>
            <a:picLocks noChangeAspect="1"/>
          </p:cNvPicPr>
          <p:nvPr/>
        </p:nvPicPr>
        <p:blipFill>
          <a:blip r:embed="rId16"/>
          <a:stretch>
            <a:fillRect/>
          </a:stretch>
        </p:blipFill>
        <p:spPr>
          <a:xfrm>
            <a:off x="16849123" y="17646795"/>
            <a:ext cx="3666152" cy="1846692"/>
          </a:xfrm>
          <a:prstGeom prst="rect">
            <a:avLst/>
          </a:prstGeom>
        </p:spPr>
      </p:pic>
      <p:sp>
        <p:nvSpPr>
          <p:cNvPr id="31" name="Rectangle: Rounded Corners 70">
            <a:extLst>
              <a:ext uri="{FF2B5EF4-FFF2-40B4-BE49-F238E27FC236}">
                <a16:creationId xmlns:a16="http://schemas.microsoft.com/office/drawing/2014/main" id="{A26E7720-8A78-BF8A-3115-437C1A24E53D}"/>
              </a:ext>
            </a:extLst>
          </p:cNvPr>
          <p:cNvSpPr/>
          <p:nvPr/>
        </p:nvSpPr>
        <p:spPr>
          <a:xfrm>
            <a:off x="24860924" y="16742500"/>
            <a:ext cx="7562175" cy="3115030"/>
          </a:xfrm>
          <a:prstGeom prst="roundRect">
            <a:avLst>
              <a:gd name="adj" fmla="val 3948"/>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32" name="TextBox 58">
            <a:extLst>
              <a:ext uri="{FF2B5EF4-FFF2-40B4-BE49-F238E27FC236}">
                <a16:creationId xmlns:a16="http://schemas.microsoft.com/office/drawing/2014/main" id="{AEA74C43-01A1-AB08-C65F-345CAAEFA715}"/>
              </a:ext>
            </a:extLst>
          </p:cNvPr>
          <p:cNvSpPr txBox="1"/>
          <p:nvPr/>
        </p:nvSpPr>
        <p:spPr>
          <a:xfrm>
            <a:off x="25204660" y="17502006"/>
            <a:ext cx="6874704" cy="2308324"/>
          </a:xfrm>
          <a:prstGeom prst="rect">
            <a:avLst/>
          </a:prstGeom>
          <a:noFill/>
        </p:spPr>
        <p:txBody>
          <a:bodyPr wrap="square" rtlCol="0">
            <a:spAutoFit/>
          </a:bodyPr>
          <a:lstStyle>
            <a:defPPr>
              <a:defRPr kern="1200"/>
            </a:defPPr>
          </a:lstStyle>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Ensemble Methods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Use ensembles of RF, GBM, and LSTM to capitalize on each model's predictive strengths.</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Cross-validation</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 Test models across different temporal and geographical datasets to ensure robustness and generalizability.</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Real-time Analysis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Deploy models in a real-time forecasting system to assess performance in operational settings.</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Eco-Efficient AI</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 Streamline energy consumption across models to minimize carbon footprint and promote 'Green AI' practices for sustainable and effective modeling.</a:t>
            </a:r>
          </a:p>
        </p:txBody>
      </p:sp>
      <p:sp>
        <p:nvSpPr>
          <p:cNvPr id="33" name="TextBox 59">
            <a:extLst>
              <a:ext uri="{FF2B5EF4-FFF2-40B4-BE49-F238E27FC236}">
                <a16:creationId xmlns:a16="http://schemas.microsoft.com/office/drawing/2014/main" id="{ABA6717B-2B8A-7B92-2CA6-233E5107D7BE}"/>
              </a:ext>
            </a:extLst>
          </p:cNvPr>
          <p:cNvSpPr txBox="1"/>
          <p:nvPr/>
        </p:nvSpPr>
        <p:spPr>
          <a:xfrm>
            <a:off x="25204660" y="17056732"/>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F</a:t>
            </a:r>
            <a:r>
              <a:rPr lang="en-US" altLang="zh-CN" sz="2400" b="1" dirty="0">
                <a:solidFill>
                  <a:schemeClr val="tx1">
                    <a:lumMod val="75000"/>
                    <a:lumOff val="25000"/>
                  </a:schemeClr>
                </a:solidFill>
                <a:latin typeface="Montserrat Extra Bold" panose="00000900000000000000" pitchFamily="50" charset="0"/>
              </a:rPr>
              <a:t>uture Work</a:t>
            </a:r>
            <a:endParaRPr lang="en-US" sz="2400" b="1" dirty="0">
              <a:solidFill>
                <a:schemeClr val="tx1">
                  <a:lumMod val="75000"/>
                  <a:lumOff val="25000"/>
                </a:schemeClr>
              </a:solidFill>
              <a:latin typeface="Montserrat Extra Bold" panose="00000900000000000000" pitchFamily="50" charset="0"/>
            </a:endParaRPr>
          </a:p>
        </p:txBody>
      </p:sp>
      <p:pic>
        <p:nvPicPr>
          <p:cNvPr id="8" name="图片 7" descr="图表, 条形图, 直方图&#10;&#10;描述已自动生成">
            <a:extLst>
              <a:ext uri="{FF2B5EF4-FFF2-40B4-BE49-F238E27FC236}">
                <a16:creationId xmlns:a16="http://schemas.microsoft.com/office/drawing/2014/main" id="{EFD95723-4265-CE11-5CD2-037033149B9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175487" y="8608586"/>
            <a:ext cx="6874703" cy="2920141"/>
          </a:xfrm>
          <a:prstGeom prst="rect">
            <a:avLst/>
          </a:prstGeom>
        </p:spPr>
      </p:pic>
      <p:pic>
        <p:nvPicPr>
          <p:cNvPr id="17" name="图片 16" descr="图表, 折线图&#10;&#10;描述已自动生成">
            <a:extLst>
              <a:ext uri="{FF2B5EF4-FFF2-40B4-BE49-F238E27FC236}">
                <a16:creationId xmlns:a16="http://schemas.microsoft.com/office/drawing/2014/main" id="{80D959A0-2D08-6279-52C6-2504C942141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9973295" y="12967563"/>
            <a:ext cx="4201544" cy="2233274"/>
          </a:xfrm>
          <a:prstGeom prst="rect">
            <a:avLst/>
          </a:prstGeom>
        </p:spPr>
      </p:pic>
    </p:spTree>
    <p:extLst>
      <p:ext uri="{BB962C8B-B14F-4D97-AF65-F5344CB8AC3E}">
        <p14:creationId xmlns:p14="http://schemas.microsoft.com/office/powerpoint/2010/main" val="412812335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assessingslate|08-20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Arial"/>
        <a:cs typeface="Arial"/>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4508</TotalTime>
  <Words>957</Words>
  <Application>Microsoft Office PowerPoint</Application>
  <PresentationFormat>自定义</PresentationFormat>
  <Paragraphs>79</Paragraphs>
  <Slides>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vt:i4>
      </vt:variant>
    </vt:vector>
  </HeadingPairs>
  <TitlesOfParts>
    <vt:vector size="7" baseType="lpstr">
      <vt:lpstr>Arial</vt:lpstr>
      <vt:lpstr>Calibri</vt:lpstr>
      <vt:lpstr>Montserrat Extra Bold</vt:lpstr>
      <vt:lpstr>等线</vt:lpstr>
      <vt:lpstr>Domine</vt:lpstr>
      <vt:lpstr>Office Theme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Template For Scientific Poster Presentation</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Hongxin Wu</cp:lastModifiedBy>
  <cp:revision>43</cp:revision>
  <dcterms:modified xsi:type="dcterms:W3CDTF">2024-04-24T22:50:06Z</dcterms:modified>
  <cp:category>science research poster</cp:category>
</cp:coreProperties>
</file>